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2" r:id="rId2"/>
    <p:sldId id="330" r:id="rId3"/>
    <p:sldId id="269" r:id="rId4"/>
    <p:sldId id="326" r:id="rId5"/>
    <p:sldId id="268" r:id="rId6"/>
    <p:sldId id="327" r:id="rId7"/>
    <p:sldId id="258" r:id="rId8"/>
    <p:sldId id="271" r:id="rId9"/>
    <p:sldId id="291" r:id="rId10"/>
    <p:sldId id="286" r:id="rId11"/>
    <p:sldId id="295" r:id="rId12"/>
    <p:sldId id="306" r:id="rId13"/>
    <p:sldId id="302" r:id="rId14"/>
    <p:sldId id="307" r:id="rId15"/>
    <p:sldId id="296" r:id="rId16"/>
    <p:sldId id="320" r:id="rId17"/>
    <p:sldId id="323" r:id="rId18"/>
    <p:sldId id="321" r:id="rId19"/>
    <p:sldId id="309" r:id="rId20"/>
    <p:sldId id="297" r:id="rId21"/>
    <p:sldId id="315" r:id="rId22"/>
    <p:sldId id="310" r:id="rId23"/>
    <p:sldId id="319" r:id="rId24"/>
    <p:sldId id="336" r:id="rId25"/>
    <p:sldId id="337" r:id="rId26"/>
    <p:sldId id="317" r:id="rId27"/>
    <p:sldId id="314" r:id="rId28"/>
    <p:sldId id="335" r:id="rId29"/>
    <p:sldId id="316" r:id="rId30"/>
    <p:sldId id="31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封面" id="{972EC65A-60A7-44FD-BCE6-5D48DACA9F5C}">
          <p14:sldIdLst>
            <p14:sldId id="292"/>
          </p14:sldIdLst>
        </p14:section>
        <p14:section name="什么是 Github" id="{6BE8E430-C666-4A0E-8399-0DCA7BE8DC09}">
          <p14:sldIdLst>
            <p14:sldId id="326"/>
          </p14:sldIdLst>
        </p14:section>
        <p14:section name="学习 Github 的理由" id="{E95BDC69-6AFF-4EBF-A2BC-AF5AAEA38A74}">
          <p14:sldIdLst>
            <p14:sldId id="327"/>
            <p14:sldId id="328"/>
            <p14:sldId id="329"/>
            <p14:sldId id="330"/>
            <p14:sldId id="331"/>
          </p14:sldIdLst>
        </p14:section>
        <p14:section name="Github 的优势" id="{3FB39A56-7E0C-422F-9760-C8F73B3A62A8}">
          <p14:sldIdLst>
            <p14:sldId id="268"/>
          </p14:sldIdLst>
        </p14:section>
        <p14:section name="课程系列" id="{CA9F049D-0EE6-4BB9-AEBA-2FE06E985F3F}">
          <p14:sldIdLst>
            <p14:sldId id="325"/>
          </p14:sldIdLst>
        </p14:section>
        <p14:section name="第一季内容安排" id="{6E2C4C0D-F03A-4EF6-A149-7D58572721E4}">
          <p14:sldIdLst>
            <p14:sldId id="258"/>
          </p14:sldIdLst>
        </p14:section>
        <p14:section name="第一季课程目标" id="{8C8F5CD9-1185-403B-88B1-11C8CB6C25CE}">
          <p14:sldIdLst>
            <p14:sldId id="271"/>
          </p14:sldIdLst>
        </p14:section>
        <p14:section name="开源社区" id="{FE9254DB-EE5D-4304-BC37-665EBDC4CC22}">
          <p14:sldIdLst>
            <p14:sldId id="269"/>
          </p14:sldIdLst>
        </p14:section>
        <p14:section name="课程资料" id="{4E0069AA-C59C-4F11-B85B-A6B8AA5DB8B5}">
          <p14:sldIdLst>
            <p14:sldId id="332"/>
            <p14:sldId id="333"/>
          </p14:sldIdLst>
        </p14:section>
        <p14:section name="注册 Github 账户" id="{49A69F96-42A2-4880-A31D-F6481AADB10D}">
          <p14:sldIdLst>
            <p14:sldId id="291"/>
            <p14:sldId id="286"/>
          </p14:sldIdLst>
        </p14:section>
        <p14:section name="Github 个人主页" id="{733064C5-D644-4F67-89CC-4FB923BACD09}">
          <p14:sldIdLst>
            <p14:sldId id="295"/>
            <p14:sldId id="306"/>
          </p14:sldIdLst>
        </p14:section>
        <p14:section name="Github 挖宝" id="{18539A19-2274-4846-A3CF-4C668002F3DE}">
          <p14:sldIdLst>
            <p14:sldId id="294"/>
            <p14:sldId id="308"/>
          </p14:sldIdLst>
        </p14:section>
        <p14:section name="Github 仓库" id="{B7AB4074-916D-437A-81E7-A1A8C3943E18}">
          <p14:sldIdLst>
            <p14:sldId id="302"/>
            <p14:sldId id="307"/>
          </p14:sldIdLst>
        </p14:section>
        <p14:section name="Git 工具" id="{516F9FC8-51F1-4277-A1EA-DB8661BFCFA4}">
          <p14:sldIdLst>
            <p14:sldId id="296"/>
            <p14:sldId id="320"/>
            <p14:sldId id="323"/>
            <p14:sldId id="322"/>
            <p14:sldId id="324"/>
            <p14:sldId id="321"/>
            <p14:sldId id="309"/>
          </p14:sldIdLst>
        </p14:section>
        <p14:section name="Git 命令" id="{91917D24-FDB8-4AAC-8600-D9BB2EA09B18}">
          <p14:sldIdLst>
            <p14:sldId id="297"/>
            <p14:sldId id="315"/>
            <p14:sldId id="310"/>
            <p14:sldId id="319"/>
            <p14:sldId id="336"/>
            <p14:sldId id="337"/>
            <p14:sldId id="317"/>
            <p14:sldId id="314"/>
            <p14:sldId id="335"/>
            <p14:sldId id="316"/>
            <p14:sldId id="313"/>
            <p14:sldId id="334"/>
          </p14:sldIdLst>
        </p14:section>
        <p14:section name="下期预告" id="{E01946BC-6A67-477E-B772-D634768E0BFF}">
          <p14:sldIdLst>
            <p14:sldId id="311"/>
            <p14:sldId id="265"/>
            <p14:sldId id="274"/>
            <p14:sldId id="270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8"/>
            <p14:sldId id="261"/>
            <p14:sldId id="262"/>
            <p14:sldId id="263"/>
            <p14:sldId id="264"/>
            <p14:sldId id="282"/>
            <p14:sldId id="283"/>
            <p14:sldId id="284"/>
            <p14:sldId id="285"/>
            <p14:sldId id="287"/>
            <p14:sldId id="293"/>
            <p14:sldId id="298"/>
            <p14:sldId id="299"/>
            <p14:sldId id="300"/>
            <p14:sldId id="301"/>
            <p14:sldId id="304"/>
            <p14:sldId id="30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CC047"/>
    <a:srgbClr val="EEECE1"/>
    <a:srgbClr val="FC611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935" autoAdjust="0"/>
    <p:restoredTop sz="94660"/>
  </p:normalViewPr>
  <p:slideViewPr>
    <p:cSldViewPr>
      <p:cViewPr varScale="1">
        <p:scale>
          <a:sx n="121" d="100"/>
          <a:sy n="121" d="100"/>
        </p:scale>
        <p:origin x="540" y="-210"/>
      </p:cViewPr>
      <p:guideLst>
        <p:guide orient="horz" pos="37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spPr>
              <a:solidFill>
                <a:srgbClr val="FC611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spPr>
              <a:solidFill>
                <a:srgbClr val="464F5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spPr>
              <a:solidFill>
                <a:srgbClr val="FFC54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firstSliceAng val="90"/>
        <c:holeSize val="50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2018/7/1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 启程</a:t>
            </a:r>
          </a:p>
        </p:txBody>
      </p:sp>
    </p:spTree>
    <p:extLst>
      <p:ext uri="{BB962C8B-B14F-4D97-AF65-F5344CB8AC3E}">
        <p14:creationId xmlns=""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真实姓名；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真实头像；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职业信息；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单位信息；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位置信息；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249667" y="1642309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72048" y="5575456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=""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查看个人主页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Dashboard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Follow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）其他人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Star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（收藏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）项目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Watch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（关注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）项目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6523" y="1642309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=""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18672" y="557545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仓库中操作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 smtClean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设置 </a:t>
            </a:r>
            <a:r>
              <a:rPr lang="en-US" altLang="zh-CN" sz="2133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Page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6523" y="1642309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863" b="2655"/>
          <a:stretch/>
        </p:blipFill>
        <p:spPr bwMode="auto">
          <a:xfrm>
            <a:off x="-185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5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工具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99229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命令行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Bash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Cmd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Power Shell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GUI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Desktop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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Visual Studio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Eclipse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IntelliJ 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，等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工具分类</a:t>
            </a:r>
          </a:p>
        </p:txBody>
      </p:sp>
    </p:spTree>
    <p:extLst>
      <p:ext uri="{BB962C8B-B14F-4D97-AF65-F5344CB8AC3E}">
        <p14:creationId xmlns=""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0" y="440667"/>
            <a:ext cx="375212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工具下载及安装</a:t>
            </a:r>
          </a:p>
        </p:txBody>
      </p:sp>
      <p:pic>
        <p:nvPicPr>
          <p:cNvPr id="1026" name="Picture 2" descr="http://pic.qiantucdn.com/58pic/19/06/88/5675c5076cedd_102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943433"/>
            <a:ext cx="4941168" cy="4941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10314" y="3714752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https://git-scm.com/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548866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显示当前的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设置提交仓库时的用户名信息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--global user.name 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“</a:t>
            </a:r>
            <a:r>
              <a:rPr lang="en-US" altLang="zh-CN" sz="2133" b="1" dirty="0" err="1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xxxx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设置提交仓库时的邮箱信息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config --global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user.email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smtClean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“xxxx@xx.xx”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</p:spTree>
    <p:extLst>
      <p:ext uri="{BB962C8B-B14F-4D97-AF65-F5344CB8AC3E}">
        <p14:creationId xmlns=""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780928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中运行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--version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验证安装是否成功；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Bash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环境；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63532" y="1642309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=""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2.itpro.co.uk/sites/itpro/files/images/dir_179/it_photo_89641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974" b="7314"/>
          <a:stretch/>
        </p:blipFill>
        <p:spPr bwMode="auto">
          <a:xfrm>
            <a:off x="0" y="-27384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7679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2801119" y="1196752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01118" y="4043127"/>
            <a:ext cx="8705929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6824919" y="349874"/>
            <a:ext cx="473107" cy="1892922"/>
          </a:xfrm>
          <a:prstGeom prst="downArrow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在当前目录新建一个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en-US" altLang="zh-CN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url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格式</a:t>
            </a: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clone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</p:spTree>
    <p:extLst>
      <p:ext uri="{BB962C8B-B14F-4D97-AF65-F5344CB8AC3E}">
        <p14:creationId xmlns=""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[file1] [file2]</a:t>
            </a:r>
          </a:p>
          <a:p>
            <a:pPr algn="just">
              <a:lnSpc>
                <a:spcPct val="150000"/>
              </a:lnSpc>
            </a:pP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mv [file-origin] [file-renamed]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添加删除文件</a:t>
            </a:r>
          </a:p>
        </p:txBody>
      </p:sp>
    </p:spTree>
    <p:extLst>
      <p:ext uri="{BB962C8B-B14F-4D97-AF65-F5344CB8AC3E}">
        <p14:creationId xmlns=""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0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–m [message]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直接从工作区提交到仓库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前提该文件已经有仓库中的历史版本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commit –a –m [message]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代码提交</a:t>
            </a:r>
          </a:p>
        </p:txBody>
      </p:sp>
    </p:spTree>
    <p:extLst>
      <p:ext uri="{BB962C8B-B14F-4D97-AF65-F5344CB8AC3E}">
        <p14:creationId xmlns="" xmlns:p14="http://schemas.microsoft.com/office/powerpoint/2010/main" val="9313241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显示当前分支的历史版本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log --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oneline</a:t>
            </a:r>
            <a:endParaRPr lang="en-US" altLang="zh-CN" sz="2133" b="1" dirty="0">
              <a:solidFill>
                <a:srgbClr val="1C2B38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=""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4664"/>
            <a:ext cx="11163300" cy="3238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4952" y="4043127"/>
            <a:ext cx="10822096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说明：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Workspace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Index / Stage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Repository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Remote</a:t>
            </a:r>
            <a:r>
              <a:rPr lang="zh-CN" altLang="en-US" sz="2133">
                <a:solidFill>
                  <a:srgbClr val="1C2B38"/>
                </a:solidFill>
                <a:ea typeface="微软雅黑" panose="020B0503020204020204" pitchFamily="34" charset="-122"/>
              </a:rPr>
              <a:t>：远程仓库，例如：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endParaRPr lang="zh-CN" altLang="en-US" sz="2133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lord.us/git-it/assets/imgs/rem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8" y="0"/>
            <a:ext cx="10456924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320113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2349968"/>
            <a:ext cx="1082209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remote add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shortname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[</a:t>
            </a: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# </a:t>
            </a:r>
            <a:r>
              <a:rPr lang="zh-CN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将远程仓库的提交拉下到本地</a:t>
            </a:r>
            <a:endParaRPr lang="en-US" altLang="zh-CN" sz="2133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33" b="1" dirty="0" err="1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git</a:t>
            </a:r>
            <a:r>
              <a:rPr lang="en-US" altLang="zh-CN" sz="2133" b="1" dirty="0">
                <a:solidFill>
                  <a:srgbClr val="1C2B38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pull [remote] [branch]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</p:spTree>
    <p:extLst>
      <p:ext uri="{BB962C8B-B14F-4D97-AF65-F5344CB8AC3E}">
        <p14:creationId xmlns=""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4504" y="1857589"/>
            <a:ext cx="1082209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电脑中建立文件夹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中创建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账户中创建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b="1" dirty="0">
                <a:solidFill>
                  <a:srgbClr val="FF0000"/>
                </a:solidFill>
                <a:ea typeface="微软雅黑" panose="020B0503020204020204" pitchFamily="34" charset="-122"/>
              </a:rPr>
              <a:t>空仓库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把自己本地的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仓库与远程（上一步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把本地的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仓库中的内容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push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（同步）到远程 </a:t>
            </a:r>
            <a:r>
              <a:rPr lang="en-US" altLang="zh-CN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smtClean="0">
                <a:solidFill>
                  <a:srgbClr val="1C2B38"/>
                </a:solidFill>
                <a:ea typeface="微软雅黑" panose="020B0503020204020204" pitchFamily="34" charset="-122"/>
              </a:rPr>
              <a:t>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README.md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4873520" y="83122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40" y="968461"/>
            <a:ext cx="2554531" cy="25545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600701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426345" y="5388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6170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52860" y="592933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已经关闭</a:t>
            </a:r>
            <a:endParaRPr lang="zh-CN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8" y="428625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已经关闭</a:t>
            </a:r>
            <a:endParaRPr lang="zh-CN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81686" y="2928934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</a:rPr>
              <a:t>2018.6 </a:t>
            </a:r>
            <a:r>
              <a:rPr lang="zh-CN" altLang="en-US" b="1" dirty="0" smtClean="0">
                <a:solidFill>
                  <a:srgbClr val="00B0F0"/>
                </a:solidFill>
              </a:rPr>
              <a:t>微软以 </a:t>
            </a:r>
            <a:r>
              <a:rPr lang="en-US" altLang="zh-CN" b="1" dirty="0" smtClean="0">
                <a:solidFill>
                  <a:srgbClr val="00B0F0"/>
                </a:solidFill>
              </a:rPr>
              <a:t>75 </a:t>
            </a:r>
            <a:r>
              <a:rPr lang="zh-CN" altLang="en-US" b="1" dirty="0" smtClean="0">
                <a:solidFill>
                  <a:srgbClr val="00B0F0"/>
                </a:solidFill>
              </a:rPr>
              <a:t>亿</a:t>
            </a:r>
            <a:r>
              <a:rPr lang="zh-CN" altLang="en-US" b="1" dirty="0" smtClean="0">
                <a:solidFill>
                  <a:srgbClr val="00B0F0"/>
                </a:solidFill>
              </a:rPr>
              <a:t>美元收购 </a:t>
            </a:r>
            <a:r>
              <a:rPr lang="en-US" altLang="zh-CN" b="1" dirty="0" err="1" smtClean="0">
                <a:solidFill>
                  <a:srgbClr val="00B0F0"/>
                </a:solidFill>
              </a:rPr>
              <a:t>GitHub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https://try.github.io/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打通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所</a:t>
            </a:r>
            <a:r>
              <a:rPr lang="zh-CN" altLang="en-US" sz="2133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有关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理解并记忆每关的命令；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25569" y="1642309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在线练习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通关任务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="" xmlns:p14="http://schemas.microsoft.com/office/powerpoint/2010/main" val="4431051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6048"/>
            <a:ext cx="7426015" cy="41771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0" y="175604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472264" y="1988840"/>
            <a:ext cx="5549397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只支持 </a:t>
            </a: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完整协议支持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在线文件编辑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社交网络元素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特色工作模式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C2B38"/>
                </a:solidFill>
                <a:ea typeface="微软雅黑" panose="020B0503020204020204" pitchFamily="34" charset="-122"/>
              </a:rPr>
              <a:t>私有仓库托管</a:t>
            </a:r>
            <a:endParaRPr lang="en-US" altLang="zh-CN" sz="200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1C2B38"/>
                </a:solidFill>
                <a:ea typeface="微软雅黑" panose="020B0503020204020204" pitchFamily="34" charset="-122"/>
              </a:rPr>
              <a:t>Ruby on Rails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4.duitang.com/uploads/item/201406/07/20140607161011_yXVU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91" t="8597" r="91" b="8873"/>
          <a:stretch/>
        </p:blipFill>
        <p:spPr bwMode="auto">
          <a:xfrm>
            <a:off x="-35768" y="-27383"/>
            <a:ext cx="12227768" cy="6912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0578" y="214290"/>
            <a:ext cx="364333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084" y="142852"/>
            <a:ext cx="25717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084" y="3571876"/>
            <a:ext cx="257176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10050" y="5715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82082" y="6211669"/>
            <a:ext cx="303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摘自</a:t>
            </a:r>
            <a:r>
              <a:rPr lang="en-US" altLang="zh-CN" dirty="0" smtClean="0">
                <a:solidFill>
                  <a:srgbClr val="FFFF00"/>
                </a:solidFill>
              </a:rPr>
              <a:t>github2017</a:t>
            </a:r>
            <a:r>
              <a:rPr lang="zh-CN" altLang="en-US" dirty="0" smtClean="0">
                <a:solidFill>
                  <a:srgbClr val="FFFF00"/>
                </a:solidFill>
              </a:rPr>
              <a:t>年度报告</a:t>
            </a:r>
            <a:r>
              <a:rPr lang="en-US" altLang="zh-CN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https://octoverse.github.com/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62901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 smtClean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624084" y="2820102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4085" y="4221292"/>
            <a:ext cx="2239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948692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544609" y="5605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命令</a:t>
            </a:r>
          </a:p>
        </p:txBody>
      </p:sp>
    </p:spTree>
    <p:extLst>
      <p:ext uri="{BB962C8B-B14F-4D97-AF65-F5344CB8AC3E}">
        <p14:creationId xmlns=""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6264" name="组合 6263"/>
          <p:cNvGrpSpPr/>
          <p:nvPr/>
        </p:nvGrpSpPr>
        <p:grpSpPr>
          <a:xfrm>
            <a:off x="35560" y="1745548"/>
            <a:ext cx="6146800" cy="4215493"/>
            <a:chOff x="576263" y="1318305"/>
            <a:chExt cx="4610100" cy="3161620"/>
          </a:xfrm>
        </p:grpSpPr>
        <p:graphicFrame>
          <p:nvGraphicFramePr>
            <p:cNvPr id="2" name="图表 1"/>
            <p:cNvGraphicFramePr/>
            <p:nvPr>
              <p:extLst/>
            </p:nvPr>
          </p:nvGraphicFramePr>
          <p:xfrm>
            <a:off x="576263" y="1318305"/>
            <a:ext cx="4610100" cy="3161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2500313" y="2233613"/>
              <a:ext cx="773112" cy="1108075"/>
              <a:chOff x="1575" y="1407"/>
              <a:chExt cx="487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6307243" y="1142397"/>
            <a:ext cx="5549397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注册</a:t>
            </a:r>
            <a:r>
              <a:rPr lang="en-US" altLang="zh-CN" sz="2000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账号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个人主页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Star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收藏项目</a:t>
            </a:r>
          </a:p>
          <a:p>
            <a:pPr marL="800100" lvl="1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Follow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关注高手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创建</a:t>
            </a:r>
            <a:r>
              <a:rPr lang="en-US" altLang="zh-CN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删除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远程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  <a:endParaRPr lang="zh-CN" altLang="en-US" sz="20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建立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本地仓库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本地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仓库和远程仓库建立关联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本地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仓库和</a:t>
            </a:r>
            <a:r>
              <a:rPr lang="zh-CN" altLang="en-US" sz="2000" dirty="0" smtClean="0">
                <a:solidFill>
                  <a:srgbClr val="1C2B38"/>
                </a:solidFill>
                <a:ea typeface="微软雅黑" panose="020B0503020204020204" pitchFamily="34" charset="-122"/>
              </a:rPr>
              <a:t>远程仓库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之间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push </a:t>
            </a:r>
            <a:r>
              <a:rPr lang="zh-CN" altLang="en-US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rgbClr val="1C2B38"/>
                </a:solidFill>
                <a:ea typeface="微软雅黑" panose="020B0503020204020204" pitchFamily="34" charset="-122"/>
              </a:rPr>
              <a:t>pull</a:t>
            </a:r>
          </a:p>
        </p:txBody>
      </p:sp>
      <p:cxnSp>
        <p:nvCxnSpPr>
          <p:cNvPr id="162" name="直接连接符 161"/>
          <p:cNvCxnSpPr/>
          <p:nvPr/>
        </p:nvCxnSpPr>
        <p:spPr>
          <a:xfrm>
            <a:off x="5735960" y="1268760"/>
            <a:ext cx="0" cy="5112568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54237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010332" y="5575456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=""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12147</TotalTime>
  <Words>751</Words>
  <Application>Microsoft Office PowerPoint</Application>
  <PresentationFormat>自定义</PresentationFormat>
  <Paragraphs>180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PCHSDS</cp:lastModifiedBy>
  <cp:revision>47</cp:revision>
  <dcterms:created xsi:type="dcterms:W3CDTF">2016-08-24T11:19:54Z</dcterms:created>
  <dcterms:modified xsi:type="dcterms:W3CDTF">2018-07-01T13:37:00Z</dcterms:modified>
</cp:coreProperties>
</file>